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handoutMasterIdLst>
    <p:handoutMasterId r:id="rId63"/>
  </p:handoutMasterIdLst>
  <p:sldIdLst>
    <p:sldId id="1488" r:id="rId2"/>
    <p:sldId id="1537" r:id="rId3"/>
    <p:sldId id="1540" r:id="rId4"/>
    <p:sldId id="1539" r:id="rId5"/>
    <p:sldId id="1490" r:id="rId6"/>
    <p:sldId id="1493" r:id="rId7"/>
    <p:sldId id="1492" r:id="rId8"/>
    <p:sldId id="1494" r:id="rId9"/>
    <p:sldId id="1495" r:id="rId10"/>
    <p:sldId id="1467" r:id="rId11"/>
    <p:sldId id="1496" r:id="rId12"/>
    <p:sldId id="1497" r:id="rId13"/>
    <p:sldId id="1498" r:id="rId14"/>
    <p:sldId id="1499" r:id="rId15"/>
    <p:sldId id="1500" r:id="rId16"/>
    <p:sldId id="1506" r:id="rId17"/>
    <p:sldId id="1507" r:id="rId18"/>
    <p:sldId id="1501" r:id="rId19"/>
    <p:sldId id="1542" r:id="rId20"/>
    <p:sldId id="1503" r:id="rId21"/>
    <p:sldId id="1504" r:id="rId22"/>
    <p:sldId id="1508" r:id="rId23"/>
    <p:sldId id="1543" r:id="rId24"/>
    <p:sldId id="1469" r:id="rId25"/>
    <p:sldId id="1519" r:id="rId26"/>
    <p:sldId id="1470" r:id="rId27"/>
    <p:sldId id="1471" r:id="rId28"/>
    <p:sldId id="1472" r:id="rId29"/>
    <p:sldId id="1473" r:id="rId30"/>
    <p:sldId id="1474" r:id="rId31"/>
    <p:sldId id="1478" r:id="rId32"/>
    <p:sldId id="1481" r:id="rId33"/>
    <p:sldId id="1482" r:id="rId34"/>
    <p:sldId id="1483" r:id="rId35"/>
    <p:sldId id="1445" r:id="rId36"/>
    <p:sldId id="1509" r:id="rId37"/>
    <p:sldId id="1510" r:id="rId38"/>
    <p:sldId id="1544" r:id="rId39"/>
    <p:sldId id="1512" r:id="rId40"/>
    <p:sldId id="1513" r:id="rId41"/>
    <p:sldId id="1514" r:id="rId42"/>
    <p:sldId id="1515" r:id="rId43"/>
    <p:sldId id="1545" r:id="rId44"/>
    <p:sldId id="1517" r:id="rId45"/>
    <p:sldId id="1533" r:id="rId46"/>
    <p:sldId id="1534" r:id="rId47"/>
    <p:sldId id="1523" r:id="rId48"/>
    <p:sldId id="1476" r:id="rId49"/>
    <p:sldId id="1479" r:id="rId50"/>
    <p:sldId id="1531" r:id="rId51"/>
    <p:sldId id="1529" r:id="rId52"/>
    <p:sldId id="1480" r:id="rId53"/>
    <p:sldId id="1526" r:id="rId54"/>
    <p:sldId id="1530" r:id="rId55"/>
    <p:sldId id="1536" r:id="rId56"/>
    <p:sldId id="1535" r:id="rId57"/>
    <p:sldId id="1520" r:id="rId58"/>
    <p:sldId id="1521" r:id="rId59"/>
    <p:sldId id="1541" r:id="rId60"/>
    <p:sldId id="1278" r:id="rId61"/>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44" autoAdjust="0"/>
    <p:restoredTop sz="75202" autoAdjust="0"/>
  </p:normalViewPr>
  <p:slideViewPr>
    <p:cSldViewPr>
      <p:cViewPr varScale="1">
        <p:scale>
          <a:sx n="80" d="100"/>
          <a:sy n="80" d="100"/>
        </p:scale>
        <p:origin x="208" y="496"/>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handoutMaster" Target="handoutMasters/handoutMaster1.xml"/><Relationship Id="rId64" Type="http://schemas.openxmlformats.org/officeDocument/2006/relationships/presProps" Target="presProps.xml"/><Relationship Id="rId65" Type="http://schemas.openxmlformats.org/officeDocument/2006/relationships/viewProps" Target="viewProps.xml"/><Relationship Id="rId66" Type="http://schemas.openxmlformats.org/officeDocument/2006/relationships/theme" Target="theme/theme1.xml"/><Relationship Id="rId67"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gif>
</file>

<file path=ppt/media/image11.jpg>
</file>

<file path=ppt/media/image12.jpeg>
</file>

<file path=ppt/media/image13.png>
</file>

<file path=ppt/media/image14.gif>
</file>

<file path=ppt/media/image19.png>
</file>

<file path=ppt/media/image2.png>
</file>

<file path=ppt/media/image20.jpe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59</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emf"/><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Big Data Infrastructure</a:t>
            </a:r>
            <a:endParaRPr lang="en-US" sz="36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3"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a:solidFill>
                  <a:schemeClr val="bg2"/>
                </a:solidFill>
                <a:latin typeface="Gill Sans"/>
                <a:cs typeface="Gill Sans"/>
              </a:rPr>
              <a:t>Week </a:t>
            </a:r>
            <a:r>
              <a:rPr lang="en-US" sz="2800" b="0" dirty="0" smtClean="0">
                <a:solidFill>
                  <a:schemeClr val="bg2"/>
                </a:solidFill>
                <a:latin typeface="Gill Sans"/>
                <a:cs typeface="Gill Sans"/>
              </a:rPr>
              <a:t>3: From MapReduce to Spark </a:t>
            </a:r>
            <a:r>
              <a:rPr lang="en-US" sz="2800" b="0" dirty="0">
                <a:solidFill>
                  <a:schemeClr val="bg2"/>
                </a:solidFill>
                <a:latin typeface="Gill Sans"/>
                <a:cs typeface="Gill Sans"/>
              </a:rPr>
              <a:t>(1/2)</a:t>
            </a: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489/698 Big Data Infrastructure (Winter </a:t>
            </a:r>
            <a:r>
              <a:rPr lang="en-US" sz="2400" b="0" dirty="0" smtClean="0">
                <a:solidFill>
                  <a:schemeClr val="bg2"/>
                </a:solidFill>
                <a:latin typeface="Gill Sans"/>
                <a:cs typeface="Gill Sans"/>
              </a:rPr>
              <a:t>2017)</a:t>
            </a:r>
            <a:endParaRPr lang="en-US" sz="24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January </a:t>
            </a:r>
            <a:r>
              <a:rPr lang="en-US" sz="2400" b="0" dirty="0" smtClean="0">
                <a:solidFill>
                  <a:schemeClr val="bg2"/>
                </a:solidFill>
                <a:latin typeface="Gill Sans"/>
                <a:cs typeface="Gill Sans"/>
              </a:rPr>
              <a:t>17, 2017</a:t>
            </a:r>
            <a:endParaRPr lang="en-US" sz="2400" b="0" dirty="0">
              <a:solidFill>
                <a:schemeClr val="bg2"/>
              </a:solidFill>
              <a:latin typeface="Gill Sans"/>
              <a:cs typeface="Gill Sans"/>
            </a:endParaRP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a:solidFill>
                  <a:schemeClr val="bg1"/>
                </a:solidFill>
                <a:latin typeface="Gill Sans"/>
                <a:cs typeface="Gill Sans"/>
              </a:rPr>
              <a:t>lintool.github.io</a:t>
            </a:r>
            <a:r>
              <a:rPr lang="en-US" sz="1800" b="0" dirty="0">
                <a:solidFill>
                  <a:schemeClr val="bg1"/>
                </a:solidFill>
                <a:latin typeface="Gill Sans"/>
                <a:cs typeface="Gill Sans"/>
              </a:rPr>
              <a:t>/bigdata-</a:t>
            </a:r>
            <a:r>
              <a:rPr lang="en-US" sz="1800" b="0" dirty="0" smtClean="0">
                <a:solidFill>
                  <a:schemeClr val="bg1"/>
                </a:solidFill>
                <a:latin typeface="Gill Sans"/>
                <a:cs typeface="Gill Sans"/>
              </a:rPr>
              <a:t>2017w/</a:t>
            </a:r>
          </a:p>
        </p:txBody>
      </p:sp>
    </p:spTree>
    <p:extLst>
      <p:ext uri="{BB962C8B-B14F-4D97-AF65-F5344CB8AC3E}">
        <p14:creationId xmlns:p14="http://schemas.microsoft.com/office/powerpoint/2010/main" val="23374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
        <p:nvSpPr>
          <p:cNvPr id="6"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Pig!</a:t>
            </a:r>
            <a:endParaRPr lang="en-US" sz="3600" b="0" kern="0" dirty="0">
              <a:latin typeface="Gill Sans"/>
              <a:cs typeface="Gill Sans"/>
            </a:endParaRPr>
          </a:p>
        </p:txBody>
      </p:sp>
    </p:spTree>
    <p:extLst>
      <p:ext uri="{BB962C8B-B14F-4D97-AF65-F5344CB8AC3E}">
        <p14:creationId xmlns:p14="http://schemas.microsoft.com/office/powerpoint/2010/main" val="2157577317"/>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1" y="1138535"/>
            <a:ext cx="9144000" cy="461665"/>
          </a:xfrm>
          <a:prstGeom prst="rect">
            <a:avLst/>
          </a:prstGeom>
          <a:noFill/>
          <a:ln w="9525">
            <a:noFill/>
            <a:miter lim="800000"/>
            <a:headEnd/>
            <a:tailEnd/>
          </a:ln>
        </p:spPr>
        <p:txBody>
          <a:bodyPr wrap="square">
            <a:spAutoFit/>
          </a:bodyPr>
          <a:lstStyle/>
          <a:p>
            <a:pPr algn="ct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29"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a:t>
            </a:r>
          </a:p>
        </p:txBody>
      </p:sp>
    </p:spTree>
    <p:extLst>
      <p:ext uri="{BB962C8B-B14F-4D97-AF65-F5344CB8AC3E}">
        <p14:creationId xmlns:p14="http://schemas.microsoft.com/office/powerpoint/2010/main" val="1258924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457200" y="16002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 Script</a:t>
            </a:r>
          </a:p>
        </p:txBody>
      </p:sp>
    </p:spTree>
    <p:extLst>
      <p:ext uri="{BB962C8B-B14F-4D97-AF65-F5344CB8AC3E}">
        <p14:creationId xmlns:p14="http://schemas.microsoft.com/office/powerpoint/2010/main" val="318734822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2" name="Rounded Rectangle 31"/>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Query Plan</a:t>
            </a:r>
          </a:p>
        </p:txBody>
      </p:sp>
    </p:spTree>
    <p:extLst>
      <p:ext uri="{BB962C8B-B14F-4D97-AF65-F5344CB8AC3E}">
        <p14:creationId xmlns:p14="http://schemas.microsoft.com/office/powerpoint/2010/main" val="2905586389"/>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44" name="Rounded Rectangle 43"/>
          <p:cNvSpPr>
            <a:spLocks noChangeArrowheads="1"/>
          </p:cNvSpPr>
          <p:nvPr/>
        </p:nvSpPr>
        <p:spPr bwMode="auto">
          <a:xfrm>
            <a:off x="533400" y="15240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81506" y="1535668"/>
            <a:ext cx="652294" cy="369332"/>
          </a:xfrm>
          <a:prstGeom prst="rect">
            <a:avLst/>
          </a:prstGeom>
          <a:noFill/>
          <a:ln w="9525">
            <a:noFill/>
            <a:miter lim="800000"/>
            <a:headEnd/>
            <a:tailEnd/>
          </a:ln>
        </p:spPr>
        <p:txBody>
          <a:bodyPr wrap="none">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1</a:t>
            </a:r>
            <a:endParaRPr lang="en-US" sz="2000" b="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6289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4106862" y="2602468"/>
            <a:ext cx="1150938"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1</a:t>
            </a:r>
          </a:p>
        </p:txBody>
      </p:sp>
      <p:sp>
        <p:nvSpPr>
          <p:cNvPr id="48" name="Rounded Rectangle 47"/>
          <p:cNvSpPr>
            <a:spLocks noChangeArrowheads="1"/>
          </p:cNvSpPr>
          <p:nvPr/>
        </p:nvSpPr>
        <p:spPr bwMode="auto">
          <a:xfrm>
            <a:off x="5332413" y="27432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572375" y="2743200"/>
            <a:ext cx="885825"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2</a:t>
            </a:r>
          </a:p>
        </p:txBody>
      </p:sp>
      <p:sp>
        <p:nvSpPr>
          <p:cNvPr id="50" name="Rounded Rectangle 49"/>
          <p:cNvSpPr>
            <a:spLocks noChangeArrowheads="1"/>
          </p:cNvSpPr>
          <p:nvPr/>
        </p:nvSpPr>
        <p:spPr bwMode="auto">
          <a:xfrm>
            <a:off x="4000500" y="44196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402693"/>
            <a:ext cx="13271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2</a:t>
            </a:r>
          </a:p>
        </p:txBody>
      </p:sp>
      <p:sp>
        <p:nvSpPr>
          <p:cNvPr id="52" name="Rounded Rectangle 51"/>
          <p:cNvSpPr>
            <a:spLocks noChangeArrowheads="1"/>
          </p:cNvSpPr>
          <p:nvPr/>
        </p:nvSpPr>
        <p:spPr bwMode="auto">
          <a:xfrm>
            <a:off x="4000500" y="48402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802743"/>
            <a:ext cx="885825" cy="369332"/>
          </a:xfrm>
          <a:prstGeom prst="rect">
            <a:avLst/>
          </a:prstGeom>
          <a:noFill/>
          <a:ln w="9525">
            <a:noFill/>
            <a:miter lim="800000"/>
            <a:headEnd/>
            <a:tailEnd/>
          </a:ln>
        </p:spPr>
        <p:txBody>
          <a:bodyPr>
            <a:spAutoFit/>
          </a:bodyPr>
          <a:lstStyle/>
          <a:p>
            <a:r>
              <a:rPr lang="en-US" sz="1800" b="0" dirty="0" smtClean="0">
                <a:solidFill>
                  <a:schemeClr val="bg1"/>
                </a:solidFill>
                <a:latin typeface="Gill Sans"/>
                <a:cs typeface="Gill Sans"/>
              </a:rPr>
              <a:t>Map</a:t>
            </a:r>
            <a:r>
              <a:rPr lang="en-US" sz="1800" b="0" baseline="-25000" dirty="0" smtClean="0">
                <a:solidFill>
                  <a:schemeClr val="bg1"/>
                </a:solidFill>
                <a:latin typeface="Gill Sans"/>
                <a:cs typeface="Gill Sans"/>
              </a:rPr>
              <a:t>3</a:t>
            </a:r>
            <a:endParaRPr lang="en-US" sz="2400" b="0" baseline="-25000" dirty="0">
              <a:solidFill>
                <a:schemeClr val="bg1"/>
              </a:solidFill>
              <a:latin typeface="Gill Sans"/>
              <a:cs typeface="Gill Sans"/>
            </a:endParaRPr>
          </a:p>
        </p:txBody>
      </p:sp>
      <p:sp>
        <p:nvSpPr>
          <p:cNvPr id="54" name="Rounded Rectangle 53"/>
          <p:cNvSpPr>
            <a:spLocks noChangeArrowheads="1"/>
          </p:cNvSpPr>
          <p:nvPr/>
        </p:nvSpPr>
        <p:spPr bwMode="auto">
          <a:xfrm>
            <a:off x="3962400" y="52308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181600"/>
            <a:ext cx="11747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5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MapReduce Execution</a:t>
            </a:r>
          </a:p>
        </p:txBody>
      </p:sp>
    </p:spTree>
    <p:extLst>
      <p:ext uri="{BB962C8B-B14F-4D97-AF65-F5344CB8AC3E}">
        <p14:creationId xmlns:p14="http://schemas.microsoft.com/office/powerpoint/2010/main" val="24898771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Basics</a:t>
            </a:r>
          </a:p>
        </p:txBody>
      </p:sp>
      <p:sp>
        <p:nvSpPr>
          <p:cNvPr id="5" name="TextBox 4"/>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Data model</a:t>
            </a:r>
            <a:endParaRPr lang="en-US" sz="2400" b="0" kern="0" dirty="0">
              <a:solidFill>
                <a:srgbClr val="000000"/>
              </a:solidFill>
              <a:latin typeface="Gill Sans"/>
              <a:cs typeface="Gill Sans"/>
            </a:endParaRPr>
          </a:p>
        </p:txBody>
      </p:sp>
      <p:sp>
        <p:nvSpPr>
          <p:cNvPr id="6" name="TextBox 5"/>
          <p:cNvSpPr txBox="1"/>
          <p:nvPr/>
        </p:nvSpPr>
        <p:spPr>
          <a:xfrm>
            <a:off x="0" y="2971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atoms</a:t>
            </a:r>
          </a:p>
          <a:p>
            <a:pPr lvl="0" algn="ctr">
              <a:defRPr/>
            </a:pPr>
            <a:r>
              <a:rPr lang="en-US" sz="2000" b="0" kern="0" dirty="0">
                <a:solidFill>
                  <a:srgbClr val="0070C0"/>
                </a:solidFill>
                <a:latin typeface="Gill Sans"/>
                <a:cs typeface="Gill Sans"/>
              </a:rPr>
              <a:t>tuples</a:t>
            </a:r>
          </a:p>
          <a:p>
            <a:pPr lvl="0" algn="ctr">
              <a:defRPr/>
            </a:pPr>
            <a:r>
              <a:rPr lang="en-US" sz="2000" b="0" kern="0" dirty="0">
                <a:solidFill>
                  <a:srgbClr val="0070C0"/>
                </a:solidFill>
                <a:latin typeface="Gill Sans"/>
                <a:cs typeface="Gill Sans"/>
              </a:rPr>
              <a:t>bags</a:t>
            </a:r>
          </a:p>
          <a:p>
            <a:pPr lvl="0" algn="ctr">
              <a:defRPr/>
            </a:pPr>
            <a:r>
              <a:rPr lang="en-US" sz="2000" b="0" kern="0" dirty="0">
                <a:solidFill>
                  <a:srgbClr val="0070C0"/>
                </a:solidFill>
                <a:latin typeface="Gill Sans"/>
                <a:cs typeface="Gill Sans"/>
              </a:rPr>
              <a:t>maps</a:t>
            </a:r>
          </a:p>
          <a:p>
            <a:pPr lvl="0" algn="ctr">
              <a:defRPr/>
            </a:pPr>
            <a:r>
              <a:rPr lang="en-US" sz="2000" b="0" kern="0" dirty="0" err="1">
                <a:solidFill>
                  <a:srgbClr val="0070C0"/>
                </a:solidFill>
                <a:latin typeface="Gill Sans"/>
                <a:cs typeface="Gill Sans"/>
              </a:rPr>
              <a:t>json</a:t>
            </a:r>
            <a:endParaRPr lang="en-US" sz="2000" b="0" kern="0" dirty="0">
              <a:solidFill>
                <a:srgbClr val="0070C0"/>
              </a:solidFill>
              <a:latin typeface="Gill Sans"/>
              <a:cs typeface="Gill Sans"/>
            </a:endParaRPr>
          </a:p>
        </p:txBody>
      </p:sp>
      <p:sp>
        <p:nvSpPr>
          <p:cNvPr id="7" name="TextBox 6"/>
          <p:cNvSpPr txBox="1"/>
          <p:nvPr/>
        </p:nvSpPr>
        <p:spPr>
          <a:xfrm>
            <a:off x="0" y="11385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Sequence of statements manipulating relations (aliases)</a:t>
            </a:r>
          </a:p>
        </p:txBody>
      </p:sp>
    </p:spTree>
    <p:extLst>
      <p:ext uri="{BB962C8B-B14F-4D97-AF65-F5344CB8AC3E}">
        <p14:creationId xmlns:p14="http://schemas.microsoft.com/office/powerpoint/2010/main" val="1606004399"/>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Common Operations</a:t>
            </a: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LOAD: load data (from HDFS)</a:t>
            </a:r>
          </a:p>
        </p:txBody>
      </p:sp>
      <p:sp>
        <p:nvSpPr>
          <p:cNvPr id="8" name="TextBox 7"/>
          <p:cNvSpPr txBox="1"/>
          <p:nvPr/>
        </p:nvSpPr>
        <p:spPr>
          <a:xfrm>
            <a:off x="0" y="2667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FOREACH … GENERATE: per tuple processing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FILTER: discard unwanted tuples</a:t>
            </a:r>
          </a:p>
        </p:txBody>
      </p:sp>
      <p:sp>
        <p:nvSpPr>
          <p:cNvPr id="10" name="TextBox 9"/>
          <p:cNvSpPr txBox="1"/>
          <p:nvPr/>
        </p:nvSpPr>
        <p:spPr>
          <a:xfrm>
            <a:off x="0" y="35814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GROUP/COGROUP: group tuples</a:t>
            </a:r>
          </a:p>
        </p:txBody>
      </p:sp>
      <p:sp>
        <p:nvSpPr>
          <p:cNvPr id="11" name="TextBox 10"/>
          <p:cNvSpPr txBox="1"/>
          <p:nvPr/>
        </p:nvSpPr>
        <p:spPr>
          <a:xfrm>
            <a:off x="0" y="4038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JOIN: relational join</a:t>
            </a:r>
          </a:p>
        </p:txBody>
      </p:sp>
      <p:sp>
        <p:nvSpPr>
          <p:cNvPr id="12" name="TextBox 11"/>
          <p:cNvSpPr txBox="1"/>
          <p:nvPr/>
        </p:nvSpPr>
        <p:spPr>
          <a:xfrm>
            <a:off x="0" y="4495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STORE: store data (to HDFS)</a:t>
            </a:r>
          </a:p>
        </p:txBody>
      </p:sp>
      <p:sp>
        <p:nvSpPr>
          <p:cNvPr id="4" name="Title 1"/>
          <p:cNvSpPr txBox="1">
            <a:spLocks/>
          </p:cNvSpPr>
          <p:nvPr/>
        </p:nvSpPr>
        <p:spPr>
          <a:xfrm rot="21298744">
            <a:off x="6449913" y="29609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700169">
            <a:off x="1419136" y="3761503"/>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3692362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_Scre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9144000" cy="11531599"/>
          </a:xfrm>
          <a:prstGeom prst="rect">
            <a:avLst/>
          </a:prstGeom>
        </p:spPr>
      </p:pic>
      <p:sp>
        <p:nvSpPr>
          <p:cNvPr id="6"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(The Scream)</a:t>
            </a:r>
            <a:endParaRPr lang="en-US" sz="1000" b="0" dirty="0">
              <a:solidFill>
                <a:srgbClr val="FFFFFF"/>
              </a:solidFill>
            </a:endParaRPr>
          </a:p>
        </p:txBody>
      </p:sp>
    </p:spTree>
    <p:extLst>
      <p:ext uri="{BB962C8B-B14F-4D97-AF65-F5344CB8AC3E}">
        <p14:creationId xmlns:p14="http://schemas.microsoft.com/office/powerpoint/2010/main" val="30130627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2284274"/>
            <a:ext cx="1676400" cy="1754326"/>
          </a:xfrm>
          <a:prstGeom prst="rect">
            <a:avLst/>
          </a:prstGeom>
          <a:noFill/>
          <a:ln>
            <a:noFill/>
          </a:ln>
        </p:spPr>
        <p:txBody>
          <a:bodyPr wrap="square" rtlCol="0">
            <a:spAutoFit/>
          </a:bodyPr>
          <a:lstStyle/>
          <a:p>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838200" y="1827074"/>
            <a:ext cx="78486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A = LOAD '</a:t>
            </a:r>
            <a:r>
              <a:rPr lang="en-US" sz="1800" b="0" dirty="0" err="1" smtClean="0">
                <a:solidFill>
                  <a:schemeClr val="bg1"/>
                </a:solidFill>
                <a:latin typeface="Andale Mono"/>
                <a:cs typeface="Andale Mono"/>
              </a:rPr>
              <a:t>myfile.txt</a:t>
            </a:r>
            <a:r>
              <a:rPr lang="en-US" sz="1800" b="0" dirty="0" smtClean="0">
                <a:solidFill>
                  <a:schemeClr val="bg1"/>
                </a:solidFill>
                <a:latin typeface="Andale Mono"/>
                <a:cs typeface="Andale Mono"/>
              </a:rPr>
              <a:t>’ AS </a:t>
            </a:r>
            <a:r>
              <a:rPr lang="en-US" sz="1800" b="0" dirty="0">
                <a:solidFill>
                  <a:schemeClr val="bg1"/>
                </a:solidFill>
                <a:latin typeface="Andale Mono"/>
                <a:cs typeface="Andale Mono"/>
              </a:rPr>
              <a:t>(</a:t>
            </a:r>
            <a:r>
              <a:rPr lang="en-US" sz="1800" b="0" dirty="0" smtClean="0">
                <a:solidFill>
                  <a:schemeClr val="bg1"/>
                </a:solidFill>
                <a:latin typeface="Andale Mono"/>
                <a:cs typeface="Andale Mono"/>
              </a:rPr>
              <a:t>f1: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f2: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f3: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a:t>
            </a:r>
          </a:p>
        </p:txBody>
      </p:sp>
      <p:sp>
        <p:nvSpPr>
          <p:cNvPr id="6" name="TextBox 5"/>
          <p:cNvSpPr txBox="1"/>
          <p:nvPr/>
        </p:nvSpPr>
        <p:spPr>
          <a:xfrm>
            <a:off x="838200" y="4355068"/>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GROUP A BY f1;</a:t>
            </a:r>
          </a:p>
        </p:txBody>
      </p:sp>
      <p:sp>
        <p:nvSpPr>
          <p:cNvPr id="7" name="TextBox 6"/>
          <p:cNvSpPr txBox="1"/>
          <p:nvPr/>
        </p:nvSpPr>
        <p:spPr>
          <a:xfrm>
            <a:off x="1219200" y="4819471"/>
            <a:ext cx="6248400" cy="1200329"/>
          </a:xfrm>
          <a:prstGeom prst="rect">
            <a:avLst/>
          </a:prstGeom>
          <a:noFill/>
          <a:ln>
            <a:noFill/>
          </a:ln>
        </p:spPr>
        <p:txBody>
          <a:bodyPr wrap="square" rtlCol="0">
            <a:spAutoFit/>
          </a:bodyPr>
          <a:lstStyle/>
          <a:p>
            <a:r>
              <a:rPr lang="en-US" sz="1800" b="0" dirty="0">
                <a:solidFill>
                  <a:schemeClr val="bg1"/>
                </a:solidFill>
                <a:latin typeface="Andale Mono"/>
                <a:cs typeface="Andale Mono"/>
              </a:rPr>
              <a:t>(1, {(1, 2, 3)})</a:t>
            </a:r>
          </a:p>
          <a:p>
            <a:r>
              <a:rPr lang="en-US" sz="1800" b="0" dirty="0">
                <a:solidFill>
                  <a:schemeClr val="bg1"/>
                </a:solidFill>
                <a:latin typeface="Andale Mono"/>
                <a:cs typeface="Andale Mono"/>
              </a:rPr>
              <a:t>(4, {(4, 2, 1), (4, 3, 3)})</a:t>
            </a:r>
          </a:p>
          <a:p>
            <a:r>
              <a:rPr lang="en-US" sz="1800" b="0" dirty="0">
                <a:solidFill>
                  <a:schemeClr val="bg1"/>
                </a:solidFill>
                <a:latin typeface="Andale Mono"/>
                <a:cs typeface="Andale Mono"/>
              </a:rPr>
              <a:t>(7, {(7, 2, 5)})</a:t>
            </a:r>
          </a:p>
          <a:p>
            <a:r>
              <a:rPr lang="en-US" sz="1800" b="0" dirty="0">
                <a:solidFill>
                  <a:schemeClr val="bg1"/>
                </a:solidFill>
                <a:latin typeface="Andale Mono"/>
                <a:cs typeface="Andale Mono"/>
              </a:rPr>
              <a:t>(8, {(8, 3, 4), </a:t>
            </a:r>
            <a:r>
              <a:rPr lang="en-US" sz="1800" b="0" dirty="0" smtClean="0">
                <a:solidFill>
                  <a:schemeClr val="bg1"/>
                </a:solidFill>
                <a:latin typeface="Andale Mono"/>
                <a:cs typeface="Andale Mono"/>
              </a:rPr>
              <a:t>(8</a:t>
            </a:r>
            <a:r>
              <a:rPr lang="en-US" sz="1800" b="0" dirty="0">
                <a:solidFill>
                  <a:schemeClr val="bg1"/>
                </a:solidFill>
                <a:latin typeface="Andale Mono"/>
                <a:cs typeface="Andale Mono"/>
              </a:rPr>
              <a:t>, 4, 3)})</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83467117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COGROUP 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80776"/>
            <a:ext cx="6248400" cy="1477328"/>
          </a:xfrm>
          <a:prstGeom prst="rect">
            <a:avLst/>
          </a:prstGeom>
          <a:noFill/>
          <a:ln>
            <a:noFill/>
          </a:ln>
        </p:spPr>
        <p:txBody>
          <a:bodyPr wrap="square" rtlCol="0">
            <a:spAutoFit/>
          </a:bodyPr>
          <a:lstStyle/>
          <a:p>
            <a:r>
              <a:rPr lang="en-US" sz="1800" b="0" dirty="0">
                <a:solidFill>
                  <a:schemeClr val="bg1"/>
                </a:solidFill>
                <a:latin typeface="Andale Mono"/>
                <a:cs typeface="Andale Mono"/>
              </a:rPr>
              <a:t>(1, {(1, 2, 3)}, {(1, 3)})</a:t>
            </a:r>
          </a:p>
          <a:p>
            <a:r>
              <a:rPr lang="en-US" sz="1800" b="0" dirty="0">
                <a:solidFill>
                  <a:schemeClr val="bg1"/>
                </a:solidFill>
                <a:latin typeface="Andale Mono"/>
                <a:cs typeface="Andale Mono"/>
              </a:rPr>
              <a:t>(2, {}, {(2, 4), (2, 7), (2, 9)})</a:t>
            </a:r>
          </a:p>
          <a:p>
            <a:r>
              <a:rPr lang="en-US" sz="1800" b="0" dirty="0">
                <a:solidFill>
                  <a:schemeClr val="bg1"/>
                </a:solidFill>
                <a:latin typeface="Andale Mono"/>
                <a:cs typeface="Andale Mono"/>
              </a:rPr>
              <a:t>(4, {(4, 2, 1), (4, 3, 3)}, {(4, 6),(4, 9)})</a:t>
            </a:r>
          </a:p>
          <a:p>
            <a:r>
              <a:rPr lang="en-US" sz="1800" b="0" dirty="0">
                <a:solidFill>
                  <a:schemeClr val="bg1"/>
                </a:solidFill>
                <a:latin typeface="Andale Mono"/>
                <a:cs typeface="Andale Mono"/>
              </a:rPr>
              <a:t>(7, {(7, 2, 5)}, {})</a:t>
            </a:r>
          </a:p>
          <a:p>
            <a:r>
              <a:rPr lang="en-US" sz="1800" b="0" dirty="0">
                <a:solidFill>
                  <a:schemeClr val="bg1"/>
                </a:solidFill>
                <a:latin typeface="Andale Mono"/>
                <a:cs typeface="Andale Mono"/>
              </a:rPr>
              <a:t>(8, {(8, 3, 4), (8, 4, 3)}, {(8, 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COGROUPing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037143601"/>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a:t>
            </a:r>
            <a:r>
              <a:rPr lang="en-US" sz="1800" b="0" dirty="0" smtClean="0">
                <a:solidFill>
                  <a:schemeClr val="bg1"/>
                </a:solidFill>
                <a:latin typeface="Andale Mono"/>
                <a:cs typeface="Andale Mono"/>
              </a:rPr>
              <a:t>JOIN </a:t>
            </a:r>
            <a:r>
              <a:rPr lang="en-US" sz="1800" b="0" dirty="0">
                <a:solidFill>
                  <a:schemeClr val="bg1"/>
                </a:solidFill>
                <a:latin typeface="Andale Mono"/>
                <a:cs typeface="Andale Mono"/>
              </a:rPr>
              <a:t>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75632"/>
            <a:ext cx="6248400" cy="2031325"/>
          </a:xfrm>
          <a:prstGeom prst="rect">
            <a:avLst/>
          </a:prstGeom>
          <a:noFill/>
          <a:ln>
            <a:noFill/>
          </a:ln>
        </p:spPr>
        <p:txBody>
          <a:bodyPr wrap="square" rtlCol="0">
            <a:spAutoFit/>
          </a:bodyPr>
          <a:lstStyle/>
          <a:p>
            <a:r>
              <a:rPr lang="en-US" sz="1800" b="0" dirty="0">
                <a:solidFill>
                  <a:schemeClr val="bg1"/>
                </a:solidFill>
                <a:latin typeface="Andale Mono"/>
                <a:cs typeface="Andale Mono"/>
              </a:rPr>
              <a:t>(1,2,3,1,3)</a:t>
            </a:r>
          </a:p>
          <a:p>
            <a:r>
              <a:rPr lang="en-US" sz="1800" b="0" dirty="0">
                <a:solidFill>
                  <a:schemeClr val="bg1"/>
                </a:solidFill>
                <a:latin typeface="Andale Mono"/>
                <a:cs typeface="Andale Mono"/>
              </a:rPr>
              <a:t>(4,2,1,4,6)</a:t>
            </a:r>
          </a:p>
          <a:p>
            <a:r>
              <a:rPr lang="en-US" sz="1800" b="0" dirty="0">
                <a:solidFill>
                  <a:schemeClr val="bg1"/>
                </a:solidFill>
                <a:latin typeface="Andale Mono"/>
                <a:cs typeface="Andale Mono"/>
              </a:rPr>
              <a:t>(4,3,3,4,6)</a:t>
            </a:r>
          </a:p>
          <a:p>
            <a:r>
              <a:rPr lang="en-US" sz="1800" b="0" dirty="0">
                <a:solidFill>
                  <a:schemeClr val="bg1"/>
                </a:solidFill>
                <a:latin typeface="Andale Mono"/>
                <a:cs typeface="Andale Mono"/>
              </a:rPr>
              <a:t>(4,2,1,4,9)</a:t>
            </a:r>
          </a:p>
          <a:p>
            <a:r>
              <a:rPr lang="en-US" sz="1800" b="0" dirty="0">
                <a:solidFill>
                  <a:schemeClr val="bg1"/>
                </a:solidFill>
                <a:latin typeface="Andale Mono"/>
                <a:cs typeface="Andale Mono"/>
              </a:rPr>
              <a:t>(4,3,3,4,9)</a:t>
            </a:r>
          </a:p>
          <a:p>
            <a:r>
              <a:rPr lang="en-US" sz="1800" b="0" dirty="0">
                <a:solidFill>
                  <a:schemeClr val="bg1"/>
                </a:solidFill>
                <a:latin typeface="Andale Mono"/>
                <a:cs typeface="Andale Mono"/>
              </a:rPr>
              <a:t>(8,3,4,8,9)</a:t>
            </a:r>
          </a:p>
          <a:p>
            <a:r>
              <a:rPr lang="en-US" sz="1800" b="0" dirty="0">
                <a:solidFill>
                  <a:schemeClr val="bg1"/>
                </a:solidFill>
                <a:latin typeface="Andale Mono"/>
                <a:cs typeface="Andale Mono"/>
              </a:rPr>
              <a:t>(8,4,3,8,9)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JOINing</a:t>
            </a:r>
            <a:endParaRPr lang="en-US" sz="3600" b="0" kern="0" dirty="0">
              <a:solidFill>
                <a:srgbClr val="000000"/>
              </a:solidFill>
              <a:latin typeface="Gill Sans"/>
              <a:cs typeface="Gill Sans"/>
            </a:endParaRPr>
          </a:p>
        </p:txBody>
      </p:sp>
      <p:sp>
        <p:nvSpPr>
          <p:cNvPr id="9" name="TextBox 8"/>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10" name="TextBox 9"/>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Tree>
    <p:extLst>
      <p:ext uri="{BB962C8B-B14F-4D97-AF65-F5344CB8AC3E}">
        <p14:creationId xmlns:p14="http://schemas.microsoft.com/office/powerpoint/2010/main" val="1813595046"/>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UDFs</a:t>
            </a:r>
          </a:p>
        </p:txBody>
      </p:sp>
      <p:sp>
        <p:nvSpPr>
          <p:cNvPr id="5" name="TextBox 4"/>
          <p:cNvSpPr txBox="1"/>
          <p:nvPr/>
        </p:nvSpPr>
        <p:spPr>
          <a:xfrm>
            <a:off x="0" y="1828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User-defined functions:</a:t>
            </a:r>
          </a:p>
        </p:txBody>
      </p:sp>
      <p:sp>
        <p:nvSpPr>
          <p:cNvPr id="6" name="TextBox 5"/>
          <p:cNvSpPr txBox="1"/>
          <p:nvPr/>
        </p:nvSpPr>
        <p:spPr>
          <a:xfrm>
            <a:off x="0" y="2209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Java</a:t>
            </a:r>
          </a:p>
          <a:p>
            <a:pPr lvl="0" algn="ctr">
              <a:defRPr/>
            </a:pPr>
            <a:r>
              <a:rPr lang="en-US" sz="2000" b="0" kern="0" dirty="0">
                <a:solidFill>
                  <a:srgbClr val="0070C0"/>
                </a:solidFill>
                <a:latin typeface="Gill Sans"/>
                <a:cs typeface="Gill Sans"/>
              </a:rPr>
              <a:t>Python</a:t>
            </a:r>
          </a:p>
          <a:p>
            <a:pPr lvl="0" algn="ctr">
              <a:defRPr/>
            </a:pPr>
            <a:r>
              <a:rPr lang="en-US" sz="2000" b="0" kern="0" dirty="0">
                <a:solidFill>
                  <a:srgbClr val="0070C0"/>
                </a:solidFill>
                <a:latin typeface="Gill Sans"/>
                <a:cs typeface="Gill Sans"/>
              </a:rPr>
              <a:t>JavaScript</a:t>
            </a:r>
          </a:p>
          <a:p>
            <a:pPr lvl="0" algn="ctr">
              <a:defRPr/>
            </a:pPr>
            <a:r>
              <a:rPr lang="en-US" sz="2000" b="0" kern="0" dirty="0">
                <a:solidFill>
                  <a:srgbClr val="0070C0"/>
                </a:solidFill>
                <a:latin typeface="Gill Sans"/>
                <a:cs typeface="Gill Sans"/>
              </a:rPr>
              <a:t>Ruby</a:t>
            </a:r>
          </a:p>
          <a:p>
            <a:pPr lvl="0" algn="ctr">
              <a:defRPr/>
            </a:pPr>
            <a:r>
              <a:rPr lang="en-US" sz="2000" b="0" kern="0" dirty="0">
                <a:solidFill>
                  <a:srgbClr val="0070C0"/>
                </a:solidFill>
                <a:latin typeface="Gill Sans"/>
                <a:cs typeface="Gill Sans"/>
              </a:rPr>
              <a:t>…</a:t>
            </a:r>
          </a:p>
        </p:txBody>
      </p:sp>
      <p:sp>
        <p:nvSpPr>
          <p:cNvPr id="7" name="TextBox 6"/>
          <p:cNvSpPr txBox="1"/>
          <p:nvPr/>
        </p:nvSpPr>
        <p:spPr>
          <a:xfrm>
            <a:off x="0" y="4092714"/>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UDFs make Pig arbitrarily extensible</a:t>
            </a:r>
          </a:p>
        </p:txBody>
      </p:sp>
      <p:sp>
        <p:nvSpPr>
          <p:cNvPr id="8" name="TextBox 7"/>
          <p:cNvSpPr txBox="1"/>
          <p:nvPr/>
        </p:nvSpPr>
        <p:spPr>
          <a:xfrm>
            <a:off x="0" y="4473714"/>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Express “core” computations in UDFs</a:t>
            </a:r>
          </a:p>
          <a:p>
            <a:pPr lvl="0" algn="ctr">
              <a:defRPr/>
            </a:pPr>
            <a:r>
              <a:rPr lang="en-US" sz="2000" b="0" kern="0" dirty="0">
                <a:solidFill>
                  <a:srgbClr val="0070C0"/>
                </a:solidFill>
                <a:latin typeface="Gill Sans"/>
                <a:cs typeface="Gill Sans"/>
              </a:rPr>
              <a:t>Take advantage of Pig as glue code for scale-out plumbing</a:t>
            </a:r>
          </a:p>
        </p:txBody>
      </p:sp>
    </p:spTree>
    <p:extLst>
      <p:ext uri="{BB962C8B-B14F-4D97-AF65-F5344CB8AC3E}">
        <p14:creationId xmlns:p14="http://schemas.microsoft.com/office/powerpoint/2010/main" val="182685288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Analogy: NAND Gates are universal</a:t>
            </a:r>
          </a:p>
        </p:txBody>
      </p:sp>
    </p:spTree>
    <p:extLst>
      <p:ext uri="{BB962C8B-B14F-4D97-AF65-F5344CB8AC3E}">
        <p14:creationId xmlns:p14="http://schemas.microsoft.com/office/powerpoint/2010/main" val="2595074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Assumptions:</a:t>
            </a:r>
            <a:r>
              <a:rPr lang="en-US" sz="2400" b="0" dirty="0" smtClean="0">
                <a:solidFill>
                  <a:schemeClr val="bg1"/>
                </a:solidFill>
                <a:latin typeface="Gill Sans"/>
                <a:cs typeface="Gill Sans"/>
              </a:rPr>
              <a:t> static </a:t>
            </a:r>
            <a:r>
              <a:rPr lang="en-US" sz="2400" b="0" dirty="0">
                <a:solidFill>
                  <a:schemeClr val="bg1"/>
                </a:solidFill>
                <a:latin typeface="Gill Sans"/>
                <a:cs typeface="Gill Sans"/>
              </a:rPr>
              <a:t>collection</a:t>
            </a:r>
            <a:r>
              <a:rPr lang="en-US" sz="2400" b="0" dirty="0" smtClean="0">
                <a:solidFill>
                  <a:schemeClr val="bg1"/>
                </a:solidFill>
                <a:latin typeface="Gill Sans"/>
                <a:cs typeface="Gill Sans"/>
              </a:rPr>
              <a:t>,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49485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limitation here?)</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We need per-record processing</a:t>
            </a:r>
          </a:p>
        </p:txBody>
      </p:sp>
      <p:grpSp>
        <p:nvGrpSpPr>
          <p:cNvPr id="5" name="Group 4"/>
          <p:cNvGrpSpPr/>
          <p:nvPr/>
        </p:nvGrpSpPr>
        <p:grpSpPr>
          <a:xfrm>
            <a:off x="2438400" y="28956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6" name="Rectangle 25"/>
          <p:cNvSpPr>
            <a:spLocks noChangeArrowheads="1"/>
          </p:cNvSpPr>
          <p:nvPr/>
        </p:nvSpPr>
        <p:spPr bwMode="auto">
          <a:xfrm>
            <a:off x="55626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2766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3622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2"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Map alone isn’t enough</a:t>
            </a:r>
          </a:p>
        </p:txBody>
      </p:sp>
      <p:sp>
        <p:nvSpPr>
          <p:cNvPr id="11" name="TextBox 10"/>
          <p:cNvSpPr txBox="1"/>
          <p:nvPr/>
        </p:nvSpPr>
        <p:spPr>
          <a:xfrm>
            <a:off x="0" y="2586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Where do intermediate results go?</a:t>
            </a:r>
            <a:endParaRPr lang="en-US" sz="2400" b="0" dirty="0">
              <a:solidFill>
                <a:schemeClr val="bg1"/>
              </a:solidFill>
              <a:latin typeface="Gill Sans"/>
              <a:cs typeface="Gill Sans"/>
            </a:endParaRPr>
          </a:p>
        </p:txBody>
      </p:sp>
      <p:sp>
        <p:nvSpPr>
          <p:cNvPr id="13" name="TextBox 12"/>
          <p:cNvSpPr txBox="1"/>
          <p:nvPr/>
        </p:nvSpPr>
        <p:spPr>
          <a:xfrm>
            <a:off x="0" y="296287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We need an addressing mechanism!</a:t>
            </a:r>
            <a:endParaRPr lang="en-US" sz="2400" b="0" dirty="0">
              <a:solidFill>
                <a:schemeClr val="bg1"/>
              </a:solidFill>
              <a:latin typeface="Gill Sans"/>
              <a:cs typeface="Gill Sans"/>
            </a:endParaRPr>
          </a:p>
        </p:txBody>
      </p:sp>
      <p:sp>
        <p:nvSpPr>
          <p:cNvPr id="14" name="TextBox 13"/>
          <p:cNvSpPr txBox="1"/>
          <p:nvPr/>
        </p:nvSpPr>
        <p:spPr>
          <a:xfrm>
            <a:off x="0" y="3348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semantics of the group by?</a:t>
            </a:r>
            <a:endParaRPr lang="en-US" sz="2400" b="0" dirty="0">
              <a:solidFill>
                <a:schemeClr val="bg1"/>
              </a:solidFill>
              <a:latin typeface="Gill Sans"/>
              <a:cs typeface="Gill Sans"/>
            </a:endParaRPr>
          </a:p>
        </p:txBody>
      </p:sp>
      <p:sp>
        <p:nvSpPr>
          <p:cNvPr id="16" name="TextBox 15"/>
          <p:cNvSpPr txBox="1"/>
          <p:nvPr/>
        </p:nvSpPr>
        <p:spPr>
          <a:xfrm>
            <a:off x="0" y="5253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Once we resolve the addressing, apply another computation</a:t>
            </a:r>
            <a:endParaRPr lang="en-US" sz="2400" b="0" dirty="0">
              <a:solidFill>
                <a:schemeClr val="bg1"/>
              </a:solidFill>
              <a:latin typeface="Gill Sans"/>
              <a:cs typeface="Gill Sans"/>
            </a:endParaRPr>
          </a:p>
        </p:txBody>
      </p:sp>
      <p:sp>
        <p:nvSpPr>
          <p:cNvPr id="17" name="TextBox 16"/>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That’s what we call reduce!</a:t>
            </a:r>
            <a:endParaRPr lang="en-US" sz="2400" b="0" dirty="0">
              <a:solidFill>
                <a:schemeClr val="bg1"/>
              </a:solidFill>
              <a:latin typeface="Gill Sans"/>
              <a:cs typeface="Gill Sans"/>
            </a:endParaRPr>
          </a:p>
        </p:txBody>
      </p:sp>
      <p:sp>
        <p:nvSpPr>
          <p:cNvPr id="9" name="TextBox 8"/>
          <p:cNvSpPr txBox="1"/>
          <p:nvPr/>
        </p:nvSpPr>
        <p:spPr>
          <a:xfrm>
            <a:off x="0" y="6015335"/>
            <a:ext cx="9144000" cy="461665"/>
          </a:xfrm>
          <a:prstGeom prst="rect">
            <a:avLst/>
          </a:prstGeom>
          <a:noFill/>
        </p:spPr>
        <p:txBody>
          <a:bodyPr wrap="square" rtlCol="0">
            <a:spAutoFit/>
          </a:bodyPr>
          <a:lstStyle/>
          <a:p>
            <a:pPr algn="ctr"/>
            <a:r>
              <a:rPr lang="en-US" sz="2400" b="0" smtClean="0">
                <a:solidFill>
                  <a:schemeClr val="bg1"/>
                </a:solidFill>
                <a:latin typeface="Gill Sans"/>
                <a:cs typeface="Gill Sans"/>
              </a:rPr>
              <a:t>(What’s with the sorting then?)</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6" grpId="0"/>
      <p:bldP spid="17"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Debugging at Scale</a:t>
            </a:r>
            <a:endParaRPr lang="en-US" sz="3600" b="0" kern="0" dirty="0">
              <a:solidFill>
                <a:srgbClr val="000000"/>
              </a:solidFill>
              <a:latin typeface="Gill Sans"/>
              <a:cs typeface="Gill Sans"/>
            </a:endParaRPr>
          </a:p>
        </p:txBody>
      </p:sp>
      <p:sp>
        <p:nvSpPr>
          <p:cNvPr id="5" name="TextBox 4"/>
          <p:cNvSpPr txBox="1"/>
          <p:nvPr/>
        </p:nvSpPr>
        <p:spPr>
          <a:xfrm>
            <a:off x="0" y="3784937"/>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Real-world data is messy!</a:t>
            </a:r>
          </a:p>
        </p:txBody>
      </p:sp>
      <p:sp>
        <p:nvSpPr>
          <p:cNvPr id="6" name="TextBox 5"/>
          <p:cNvSpPr txBox="1"/>
          <p:nvPr/>
        </p:nvSpPr>
        <p:spPr>
          <a:xfrm>
            <a:off x="0" y="4165937"/>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There’s no such thing as “consistent data”</a:t>
            </a:r>
          </a:p>
          <a:p>
            <a:pPr lvl="0" algn="ctr">
              <a:defRPr/>
            </a:pPr>
            <a:r>
              <a:rPr lang="en-US" sz="2000" b="0" kern="0" dirty="0">
                <a:solidFill>
                  <a:srgbClr val="0070C0"/>
                </a:solidFill>
                <a:latin typeface="Gill Sans"/>
                <a:cs typeface="Gill Sans"/>
              </a:rPr>
              <a:t>Watch out for corner cases</a:t>
            </a:r>
          </a:p>
          <a:p>
            <a:pPr lvl="0" algn="ctr">
              <a:defRPr/>
            </a:pPr>
            <a:r>
              <a:rPr lang="en-US" sz="2000" b="0" kern="0" dirty="0">
                <a:solidFill>
                  <a:srgbClr val="0070C0"/>
                </a:solidFill>
                <a:latin typeface="Gill Sans"/>
                <a:cs typeface="Gill Sans"/>
              </a:rPr>
              <a:t>Isolate unexpected behavior, bring local</a:t>
            </a:r>
            <a:endParaRPr lang="en-US" sz="2000" b="0" kern="0" dirty="0" smtClean="0">
              <a:solidFill>
                <a:srgbClr val="0070C0"/>
              </a:solidFill>
              <a:latin typeface="Gill Sans"/>
              <a:cs typeface="Gill Sans"/>
            </a:endParaRPr>
          </a:p>
        </p:txBody>
      </p:sp>
      <p:sp>
        <p:nvSpPr>
          <p:cNvPr id="7" name="TextBox 6"/>
          <p:cNvSpPr txBox="1"/>
          <p:nvPr/>
        </p:nvSpPr>
        <p:spPr>
          <a:xfrm>
            <a:off x="0" y="1987153"/>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Works on small datasets, won’t scale… why?</a:t>
            </a:r>
          </a:p>
        </p:txBody>
      </p:sp>
      <p:sp>
        <p:nvSpPr>
          <p:cNvPr id="8" name="TextBox 7"/>
          <p:cNvSpPr txBox="1"/>
          <p:nvPr/>
        </p:nvSpPr>
        <p:spPr>
          <a:xfrm>
            <a:off x="0" y="2368153"/>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Memory management issues (buffering and object creation)</a:t>
            </a:r>
          </a:p>
          <a:p>
            <a:pPr lvl="0" algn="ctr">
              <a:defRPr/>
            </a:pPr>
            <a:r>
              <a:rPr lang="en-US" sz="2000" b="0" kern="0" dirty="0">
                <a:solidFill>
                  <a:srgbClr val="0070C0"/>
                </a:solidFill>
                <a:latin typeface="Gill Sans"/>
                <a:cs typeface="Gill Sans"/>
              </a:rPr>
              <a:t>Too much intermediate data</a:t>
            </a:r>
          </a:p>
          <a:p>
            <a:pPr lvl="0" algn="ctr">
              <a:defRPr/>
            </a:pPr>
            <a:r>
              <a:rPr lang="en-US" sz="2000" b="0" kern="0" dirty="0">
                <a:solidFill>
                  <a:srgbClr val="0070C0"/>
                </a:solidFill>
                <a:latin typeface="Gill Sans"/>
                <a:cs typeface="Gill Sans"/>
              </a:rPr>
              <a:t>Mangled input records</a:t>
            </a:r>
            <a:endParaRPr lang="en-US" sz="2000" b="0" kern="0" dirty="0" smtClean="0">
              <a:solidFill>
                <a:srgbClr val="0070C0"/>
              </a:solidFill>
              <a:latin typeface="Gill Sans"/>
              <a:cs typeface="Gill Sans"/>
            </a:endParaRPr>
          </a:p>
        </p:txBody>
      </p:sp>
    </p:spTree>
    <p:extLst>
      <p:ext uri="{BB962C8B-B14F-4D97-AF65-F5344CB8AC3E}">
        <p14:creationId xmlns:p14="http://schemas.microsoft.com/office/powerpoint/2010/main" val="37738309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50" name="TextBox 49"/>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MapReduce is the minimally “interesting” dataflow!</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
        <p:nvSpPr>
          <p:cNvPr id="11" name="TextBox 10"/>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a:t>
            </a:r>
            <a:r>
              <a:rPr lang="en-US" sz="2400" b="0" dirty="0" smtClean="0">
                <a:solidFill>
                  <a:schemeClr val="bg1"/>
                </a:solidFill>
                <a:latin typeface="Gill Sans"/>
                <a:cs typeface="Gill Sans"/>
              </a:rPr>
              <a:t>we’re abstracting the “data-parallel” part)</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8152858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
        <p:nvSpPr>
          <p:cNvPr id="3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Workflows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2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MRR?</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6002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Graph Operators</a:t>
            </a:r>
          </a:p>
        </p:txBody>
      </p:sp>
    </p:spTree>
    <p:extLst>
      <p:ext uri="{BB962C8B-B14F-4D97-AF65-F5344CB8AC3E}">
        <p14:creationId xmlns:p14="http://schemas.microsoft.com/office/powerpoint/2010/main" val="421038066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Architecture</a:t>
            </a:r>
          </a:p>
        </p:txBody>
      </p:sp>
    </p:spTree>
    <p:extLst>
      <p:ext uri="{BB962C8B-B14F-4D97-AF65-F5344CB8AC3E}">
        <p14:creationId xmlns:p14="http://schemas.microsoft.com/office/powerpoint/2010/main" val="2485180882"/>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Cool Tricks</a:t>
            </a:r>
          </a:p>
        </p:txBody>
      </p:sp>
      <p:sp>
        <p:nvSpPr>
          <p:cNvPr id="6" name="TextBox 5"/>
          <p:cNvSpPr txBox="1"/>
          <p:nvPr/>
        </p:nvSpPr>
        <p:spPr>
          <a:xfrm>
            <a:off x="0" y="1905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Channel: abstraction for vertex-to-vertex communication</a:t>
            </a:r>
          </a:p>
        </p:txBody>
      </p:sp>
      <p:sp>
        <p:nvSpPr>
          <p:cNvPr id="7" name="TextBox 6"/>
          <p:cNvSpPr txBox="1"/>
          <p:nvPr/>
        </p:nvSpPr>
        <p:spPr>
          <a:xfrm>
            <a:off x="0" y="2286000"/>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File</a:t>
            </a:r>
          </a:p>
          <a:p>
            <a:pPr lvl="0" algn="ctr">
              <a:defRPr/>
            </a:pPr>
            <a:r>
              <a:rPr lang="en-US" sz="2000" b="0" kern="0" dirty="0">
                <a:solidFill>
                  <a:srgbClr val="0070C0"/>
                </a:solidFill>
                <a:latin typeface="Gill Sans"/>
                <a:cs typeface="Gill Sans"/>
              </a:rPr>
              <a:t>TCP pipe</a:t>
            </a:r>
          </a:p>
          <a:p>
            <a:pPr lvl="0" algn="ctr">
              <a:defRPr/>
            </a:pPr>
            <a:r>
              <a:rPr lang="en-US" sz="2000" b="0" kern="0" dirty="0">
                <a:solidFill>
                  <a:srgbClr val="0070C0"/>
                </a:solidFill>
                <a:latin typeface="Gill Sans"/>
                <a:cs typeface="Gill Sans"/>
              </a:rPr>
              <a:t>Shared memory</a:t>
            </a:r>
          </a:p>
        </p:txBody>
      </p:sp>
      <p:sp>
        <p:nvSpPr>
          <p:cNvPr id="10" name="TextBox 9"/>
          <p:cNvSpPr txBox="1"/>
          <p:nvPr/>
        </p:nvSpPr>
        <p:spPr>
          <a:xfrm>
            <a:off x="0" y="3657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Runtime graph refinement</a:t>
            </a:r>
          </a:p>
        </p:txBody>
      </p:sp>
      <p:sp>
        <p:nvSpPr>
          <p:cNvPr id="11" name="TextBox 10"/>
          <p:cNvSpPr txBox="1"/>
          <p:nvPr/>
        </p:nvSpPr>
        <p:spPr>
          <a:xfrm>
            <a:off x="0" y="4038600"/>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Size of input is not known until runtime</a:t>
            </a:r>
          </a:p>
          <a:p>
            <a:pPr lvl="0" algn="ctr">
              <a:defRPr/>
            </a:pPr>
            <a:r>
              <a:rPr lang="en-US" sz="2000" b="0" kern="0" dirty="0">
                <a:solidFill>
                  <a:srgbClr val="0070C0"/>
                </a:solidFill>
                <a:latin typeface="Gill Sans"/>
                <a:cs typeface="Gill Sans"/>
              </a:rPr>
              <a:t>Automatically rewrite graph based on invariant properties</a:t>
            </a:r>
          </a:p>
        </p:txBody>
      </p:sp>
    </p:spTree>
    <p:extLst>
      <p:ext uri="{BB962C8B-B14F-4D97-AF65-F5344CB8AC3E}">
        <p14:creationId xmlns:p14="http://schemas.microsoft.com/office/powerpoint/2010/main" val="3737621205"/>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71599"/>
            <a:ext cx="2212340" cy="51054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Sample Program</a:t>
            </a:r>
          </a:p>
        </p:txBody>
      </p:sp>
    </p:spTree>
    <p:extLst>
      <p:ext uri="{BB962C8B-B14F-4D97-AF65-F5344CB8AC3E}">
        <p14:creationId xmlns:p14="http://schemas.microsoft.com/office/powerpoint/2010/main" val="279841413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5"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The datacenter </a:t>
            </a:r>
            <a:r>
              <a:rPr lang="en-US" sz="3600" b="0" i="1" kern="0" dirty="0" smtClean="0">
                <a:latin typeface="Gill Sans"/>
                <a:cs typeface="Gill Sans"/>
              </a:rPr>
              <a:t>is </a:t>
            </a:r>
            <a:r>
              <a:rPr lang="en-US" sz="3600" b="0" kern="0" dirty="0" smtClean="0">
                <a:latin typeface="Gill Sans"/>
                <a:cs typeface="Gill Sans"/>
              </a:rPr>
              <a:t>the computer!</a:t>
            </a:r>
            <a:endParaRPr lang="en-US" sz="3600" b="0" kern="0" dirty="0">
              <a:latin typeface="Gill Sans"/>
              <a:cs typeface="Gill Sans"/>
            </a:endParaRPr>
          </a:p>
        </p:txBody>
      </p:sp>
      <p:sp>
        <p:nvSpPr>
          <p:cNvPr id="7"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0327511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791200"/>
            <a:ext cx="9144000"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Sound familiar?</a:t>
            </a:r>
            <a:endParaRPr lang="en-US" sz="24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endParaRPr lang="en-US" sz="3600" b="0" kern="0" dirty="0">
              <a:solidFill>
                <a:srgbClr val="000000"/>
              </a:solidFill>
              <a:latin typeface="Gill Sans"/>
              <a:cs typeface="Gill Sans"/>
            </a:endParaRP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LINQ = Language </a:t>
            </a:r>
            <a:r>
              <a:rPr lang="en-US" sz="2400" b="0" kern="0" dirty="0" err="1">
                <a:solidFill>
                  <a:srgbClr val="000000"/>
                </a:solidFill>
                <a:latin typeface="Gill Sans"/>
                <a:cs typeface="Gill Sans"/>
              </a:rPr>
              <a:t>INtegrated</a:t>
            </a:r>
            <a:r>
              <a:rPr lang="en-US" sz="2400" b="0" kern="0" dirty="0">
                <a:solidFill>
                  <a:srgbClr val="000000"/>
                </a:solidFill>
                <a:latin typeface="Gill Sans"/>
                <a:cs typeface="Gill Sans"/>
              </a:rPr>
              <a:t> Query</a:t>
            </a:r>
          </a:p>
        </p:txBody>
      </p:sp>
      <p:sp>
        <p:nvSpPr>
          <p:cNvPr id="8" name="TextBox 7"/>
          <p:cNvSpPr txBox="1"/>
          <p:nvPr/>
        </p:nvSpPr>
        <p:spPr>
          <a:xfrm>
            <a:off x="0" y="25908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.NET constructs for combining imperative and declarative programming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Developers write in </a:t>
            </a:r>
            <a:r>
              <a:rPr lang="en-US" sz="2400" b="0" kern="0" dirty="0" err="1">
                <a:solidFill>
                  <a:srgbClr val="000000"/>
                </a:solidFill>
                <a:latin typeface="Gill Sans"/>
                <a:cs typeface="Gill Sans"/>
              </a:rPr>
              <a:t>DryadLINQ</a:t>
            </a:r>
            <a:endParaRPr lang="en-US" sz="2400" b="0" kern="0" dirty="0">
              <a:solidFill>
                <a:srgbClr val="000000"/>
              </a:solidFill>
              <a:latin typeface="Gill Sans"/>
              <a:cs typeface="Gill Sans"/>
            </a:endParaRPr>
          </a:p>
        </p:txBody>
      </p:sp>
      <p:sp>
        <p:nvSpPr>
          <p:cNvPr id="10" name="TextBox 9"/>
          <p:cNvSpPr txBox="1"/>
          <p:nvPr/>
        </p:nvSpPr>
        <p:spPr>
          <a:xfrm>
            <a:off x="0" y="35052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Program compiled into computations that run on Dryad</a:t>
            </a:r>
          </a:p>
        </p:txBody>
      </p:sp>
    </p:spTree>
    <p:extLst>
      <p:ext uri="{BB962C8B-B14F-4D97-AF65-F5344CB8AC3E}">
        <p14:creationId xmlns:p14="http://schemas.microsoft.com/office/powerpoint/2010/main" val="2247399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752600"/>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4291013"/>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771008"/>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0" y="5939135"/>
            <a:ext cx="9143999"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Compare and contrast…</a:t>
            </a:r>
            <a:endParaRPr lang="en-US" sz="2400" b="0" dirty="0">
              <a:solidFill>
                <a:srgbClr val="FF0000"/>
              </a:solidFill>
              <a:latin typeface="Gill Sans"/>
              <a:cs typeface="Gill Sans"/>
            </a:endParaRP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r>
              <a:rPr lang="en-US" sz="3600" b="0" kern="0" dirty="0">
                <a:solidFill>
                  <a:srgbClr val="000000"/>
                </a:solidFill>
                <a:latin typeface="Gill Sans"/>
                <a:cs typeface="Gill Sans"/>
              </a:rPr>
              <a:t>: Word Count</a:t>
            </a:r>
          </a:p>
        </p:txBody>
      </p:sp>
    </p:spTree>
    <p:extLst>
      <p:ext uri="{BB962C8B-B14F-4D97-AF65-F5344CB8AC3E}">
        <p14:creationId xmlns:p14="http://schemas.microsoft.com/office/powerpoint/2010/main" val="29342731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7" name="TextBox 6"/>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What happened to Dryad?</a:t>
            </a:r>
          </a:p>
        </p:txBody>
      </p:sp>
      <p:pic>
        <p:nvPicPr>
          <p:cNvPr id="9" name="Picture 8"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Tree>
    <p:extLst>
      <p:ext uri="{BB962C8B-B14F-4D97-AF65-F5344CB8AC3E}">
        <p14:creationId xmlns:p14="http://schemas.microsoft.com/office/powerpoint/2010/main" val="498272101"/>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smtClean="0">
                <a:solidFill>
                  <a:schemeClr val="bg1"/>
                </a:solidFill>
                <a:latin typeface="Gill Sans"/>
                <a:cs typeface="Gill Sans"/>
              </a:rPr>
              <a:t>We have a collection of </a:t>
            </a:r>
            <a:r>
              <a:rPr lang="en-US" sz="2400" b="0" dirty="0" smtClean="0">
                <a:solidFill>
                  <a:srgbClr val="000090"/>
                </a:solidFill>
                <a:latin typeface="Gill Sans"/>
                <a:cs typeface="Gill Sans"/>
              </a:rPr>
              <a:t>records</a:t>
            </a:r>
            <a:r>
              <a:rPr lang="en-US" sz="2400" b="0" dirty="0" smtClean="0">
                <a:solidFill>
                  <a:schemeClr val="bg1"/>
                </a:solidFill>
                <a:latin typeface="Gill Sans"/>
                <a:cs typeface="Gill Sans"/>
              </a:rPr>
              <a:t>,</a:t>
            </a:r>
          </a:p>
          <a:p>
            <a:pPr algn="ctr"/>
            <a:r>
              <a:rPr lang="en-US" sz="2400" b="0" dirty="0" smtClean="0">
                <a:solidFill>
                  <a:schemeClr val="bg1"/>
                </a:solidFill>
                <a:latin typeface="Gill Sans"/>
                <a:cs typeface="Gill Sans"/>
              </a:rPr>
              <a:t>want to apply a bunch of operations </a:t>
            </a:r>
            <a:br>
              <a:rPr lang="en-US" sz="2400" b="0" dirty="0" smtClean="0">
                <a:solidFill>
                  <a:schemeClr val="bg1"/>
                </a:solidFill>
                <a:latin typeface="Gill Sans"/>
                <a:cs typeface="Gill Sans"/>
              </a:rPr>
            </a:br>
            <a:r>
              <a:rPr lang="en-US" sz="2400" b="0" dirty="0" smtClean="0">
                <a:solidFill>
                  <a:schemeClr val="bg1"/>
                </a:solidFill>
                <a:latin typeface="Gill Sans"/>
                <a:cs typeface="Gill Sans"/>
              </a:rPr>
              <a:t>to compute some result</a:t>
            </a:r>
            <a:endParaRPr lang="en-US" sz="2400" b="0" dirty="0">
              <a:solidFill>
                <a:schemeClr val="bg1"/>
              </a:solidFill>
              <a:latin typeface="Gill Sans"/>
              <a:cs typeface="Gill Sans"/>
            </a:endParaRP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are the dataflow operators?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Tree>
    <p:extLst>
      <p:ext uri="{BB962C8B-B14F-4D97-AF65-F5344CB8AC3E}">
        <p14:creationId xmlns:p14="http://schemas.microsoft.com/office/powerpoint/2010/main" val="414825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Answer to “What’s beyond MapReduce?”</a:t>
            </a:r>
          </a:p>
        </p:txBody>
      </p:sp>
      <p:sp>
        <p:nvSpPr>
          <p:cNvPr id="6" name="TextBox 5"/>
          <p:cNvSpPr txBox="1"/>
          <p:nvPr/>
        </p:nvSpPr>
        <p:spPr>
          <a:xfrm>
            <a:off x="0" y="2971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Brief history:</a:t>
            </a:r>
          </a:p>
        </p:txBody>
      </p:sp>
      <p:sp>
        <p:nvSpPr>
          <p:cNvPr id="7" name="TextBox 6"/>
          <p:cNvSpPr txBox="1"/>
          <p:nvPr/>
        </p:nvSpPr>
        <p:spPr>
          <a:xfrm>
            <a:off x="0" y="3352800"/>
            <a:ext cx="9144000" cy="1323439"/>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Developed at UC Berkeley </a:t>
            </a:r>
            <a:r>
              <a:rPr lang="en-US" sz="2000" b="0" kern="0" dirty="0" err="1">
                <a:solidFill>
                  <a:srgbClr val="0070C0"/>
                </a:solidFill>
                <a:latin typeface="Gill Sans"/>
                <a:cs typeface="Gill Sans"/>
              </a:rPr>
              <a:t>AMPLab</a:t>
            </a:r>
            <a:r>
              <a:rPr lang="en-US" sz="2000" b="0" kern="0" dirty="0">
                <a:solidFill>
                  <a:srgbClr val="0070C0"/>
                </a:solidFill>
                <a:latin typeface="Gill Sans"/>
                <a:cs typeface="Gill Sans"/>
              </a:rPr>
              <a:t> in 2009</a:t>
            </a:r>
          </a:p>
          <a:p>
            <a:pPr lvl="0" algn="ctr">
              <a:defRPr/>
            </a:pPr>
            <a:r>
              <a:rPr lang="en-US" sz="2000" b="0" kern="0" dirty="0">
                <a:solidFill>
                  <a:srgbClr val="0070C0"/>
                </a:solidFill>
                <a:latin typeface="Gill Sans"/>
                <a:cs typeface="Gill Sans"/>
              </a:rPr>
              <a:t>Open-sourced in 2010</a:t>
            </a:r>
          </a:p>
          <a:p>
            <a:pPr lvl="0" algn="ctr">
              <a:defRPr/>
            </a:pPr>
            <a:r>
              <a:rPr lang="en-US" sz="2000" b="0" kern="0" dirty="0">
                <a:solidFill>
                  <a:srgbClr val="0070C0"/>
                </a:solidFill>
                <a:latin typeface="Gill Sans"/>
                <a:cs typeface="Gill Sans"/>
              </a:rPr>
              <a:t>Became top-level Apache project in February 2014</a:t>
            </a:r>
          </a:p>
          <a:p>
            <a:pPr lvl="0" algn="ctr">
              <a:defRPr/>
            </a:pPr>
            <a:r>
              <a:rPr lang="en-US" sz="2000" b="0" kern="0" dirty="0">
                <a:solidFill>
                  <a:srgbClr val="0070C0"/>
                </a:solidFill>
                <a:latin typeface="Gill Sans"/>
                <a:cs typeface="Gill Sans"/>
              </a:rPr>
              <a:t>Commercial support provided by </a:t>
            </a:r>
            <a:r>
              <a:rPr lang="en-US" sz="2000" b="0" kern="0" dirty="0" err="1">
                <a:solidFill>
                  <a:srgbClr val="0070C0"/>
                </a:solidFill>
                <a:latin typeface="Gill Sans"/>
                <a:cs typeface="Gill Sans"/>
              </a:rPr>
              <a:t>DataBricks</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3505848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18160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p>
        </p:txBody>
      </p:sp>
      <p:pic>
        <p:nvPicPr>
          <p:cNvPr id="2" name="Picture 1" descr="spark-v-hado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057400"/>
            <a:ext cx="8793631" cy="3175000"/>
          </a:xfrm>
          <a:prstGeom prst="rect">
            <a:avLst/>
          </a:prstGeom>
        </p:spPr>
      </p:pic>
      <p:grpSp>
        <p:nvGrpSpPr>
          <p:cNvPr id="14" name="Group 13"/>
          <p:cNvGrpSpPr/>
          <p:nvPr/>
        </p:nvGrpSpPr>
        <p:grpSpPr>
          <a:xfrm>
            <a:off x="5715000" y="2895600"/>
            <a:ext cx="2057400" cy="914400"/>
            <a:chOff x="5715000" y="2895600"/>
            <a:chExt cx="2057400" cy="914400"/>
          </a:xfrm>
        </p:grpSpPr>
        <p:sp>
          <p:nvSpPr>
            <p:cNvPr id="7" name="TextBox 6"/>
            <p:cNvSpPr txBox="1"/>
            <p:nvPr/>
          </p:nvSpPr>
          <p:spPr>
            <a:xfrm>
              <a:off x="5715000" y="2895600"/>
              <a:ext cx="2057400" cy="400110"/>
            </a:xfrm>
            <a:prstGeom prst="rect">
              <a:avLst/>
            </a:prstGeom>
            <a:noFill/>
          </p:spPr>
          <p:txBody>
            <a:bodyPr wrap="square" rtlCol="0">
              <a:spAutoFit/>
            </a:bodyPr>
            <a:lstStyle/>
            <a:p>
              <a:pPr algn="r"/>
              <a:r>
                <a:rPr lang="en-US" sz="2000" b="0" dirty="0" smtClean="0">
                  <a:solidFill>
                    <a:schemeClr val="bg1"/>
                  </a:solidFill>
                  <a:latin typeface="Gill Sans"/>
                  <a:cs typeface="Gill Sans"/>
                </a:rPr>
                <a:t>November 2014</a:t>
              </a:r>
            </a:p>
          </p:txBody>
        </p:sp>
        <p:cxnSp>
          <p:nvCxnSpPr>
            <p:cNvPr id="9" name="Straight Arrow Connector 8"/>
            <p:cNvCxnSpPr/>
            <p:nvPr/>
          </p:nvCxnSpPr>
          <p:spPr bwMode="auto">
            <a:xfrm>
              <a:off x="7315200" y="3276600"/>
              <a:ext cx="3810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vs. Hadoop</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061795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2829528"/>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3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2"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Reduce-like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352641555"/>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1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248892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
        <p:nvSpPr>
          <p:cNvPr id="20" name="TextBox 19"/>
          <p:cNvSpPr txBox="1"/>
          <p:nvPr/>
        </p:nvSpPr>
        <p:spPr>
          <a:xfrm rot="299246">
            <a:off x="152400" y="4998737"/>
            <a:ext cx="2825263" cy="461665"/>
          </a:xfrm>
          <a:prstGeom prst="rect">
            <a:avLst/>
          </a:prstGeom>
          <a:noFill/>
        </p:spPr>
        <p:txBody>
          <a:bodyPr wrap="none" rtlCol="0">
            <a:spAutoFit/>
          </a:bodyPr>
          <a:lstStyle/>
          <a:p>
            <a:r>
              <a:rPr lang="en-US" sz="2400" b="0" dirty="0" smtClean="0">
                <a:solidFill>
                  <a:srgbClr val="FF0000"/>
                </a:solidFill>
                <a:latin typeface="Gill Sans"/>
                <a:cs typeface="Gill Sans"/>
              </a:rPr>
              <a:t>Nope, this isn’t “odd”</a:t>
            </a:r>
            <a:endParaRPr lang="en-US" sz="2400" b="0" dirty="0">
              <a:solidFill>
                <a:srgbClr val="FF0000"/>
              </a:solidFill>
              <a:latin typeface="Gill Sans"/>
              <a:cs typeface="Gill Sans"/>
            </a:endParaRPr>
          </a:p>
        </p:txBody>
      </p:sp>
      <p:sp>
        <p:nvSpPr>
          <p:cNvPr id="2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2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71600" y="1905000"/>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4601528"/>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3458528"/>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3610928"/>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Word Count</a:t>
            </a:r>
            <a:endParaRPr lang="en-US" sz="3600" b="0" kern="0" dirty="0">
              <a:solidFill>
                <a:srgbClr val="000000"/>
              </a:solidFill>
              <a:latin typeface="Gill Sans"/>
              <a:cs typeface="Gill Sans"/>
            </a:endParaRPr>
          </a:p>
        </p:txBody>
      </p:sp>
      <p:sp>
        <p:nvSpPr>
          <p:cNvPr id="9" name="TextBox 8"/>
          <p:cNvSpPr txBox="1"/>
          <p:nvPr/>
        </p:nvSpPr>
        <p:spPr>
          <a:xfrm>
            <a:off x="6016119" y="6397079"/>
            <a:ext cx="1981200" cy="369332"/>
          </a:xfrm>
          <a:prstGeom prst="rect">
            <a:avLst/>
          </a:prstGeom>
          <a:noFill/>
          <a:ln>
            <a:noFill/>
          </a:ln>
        </p:spPr>
        <p:txBody>
          <a:bodyPr wrap="square" rtlCol="0">
            <a:spAutoFit/>
          </a:bodyPr>
          <a:lstStyle/>
          <a:p>
            <a:r>
              <a:rPr lang="en-US" sz="1800" b="0" dirty="0" smtClean="0">
                <a:solidFill>
                  <a:srgbClr val="000000"/>
                </a:solidFill>
                <a:latin typeface="Andale Mono"/>
                <a:cs typeface="Andale Mono"/>
              </a:rPr>
              <a:t>a._1</a:t>
            </a:r>
            <a:endParaRPr lang="en-US" sz="1800" b="0" dirty="0">
              <a:solidFill>
                <a:srgbClr val="000000"/>
              </a:solidFill>
              <a:latin typeface="Andale Mono"/>
              <a:cs typeface="Andale Mono"/>
            </a:endParaRPr>
          </a:p>
        </p:txBody>
      </p:sp>
      <p:sp>
        <p:nvSpPr>
          <p:cNvPr id="10" name="TextBox 9"/>
          <p:cNvSpPr txBox="1"/>
          <p:nvPr/>
        </p:nvSpPr>
        <p:spPr>
          <a:xfrm>
            <a:off x="609600" y="6381690"/>
            <a:ext cx="6930519"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Aside: Scala tuple access notation, e.g.,</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4343124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Don’t focus on Java verbosity!</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032122019"/>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Next Time</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23577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What’s an RDD?</a:t>
            </a:r>
          </a:p>
        </p:txBody>
      </p:sp>
      <p:sp>
        <p:nvSpPr>
          <p:cNvPr id="9" name="TextBox 8"/>
          <p:cNvSpPr txBox="1"/>
          <p:nvPr/>
        </p:nvSpPr>
        <p:spPr>
          <a:xfrm>
            <a:off x="0" y="28530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How does Spark actually work?</a:t>
            </a:r>
          </a:p>
        </p:txBody>
      </p:sp>
      <p:sp>
        <p:nvSpPr>
          <p:cNvPr id="11" name="TextBox 10"/>
          <p:cNvSpPr txBox="1"/>
          <p:nvPr/>
        </p:nvSpPr>
        <p:spPr>
          <a:xfrm>
            <a:off x="0" y="33483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Algorithm design: </a:t>
            </a:r>
            <a:r>
              <a:rPr lang="en-US" sz="2400" b="0" kern="0" dirty="0" err="1">
                <a:solidFill>
                  <a:srgbClr val="000000"/>
                </a:solidFill>
                <a:latin typeface="Gill Sans"/>
                <a:cs typeface="Gill Sans"/>
              </a:rPr>
              <a:t>redux</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13300853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low level!</a:t>
            </a: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low level!</a:t>
            </a: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54595</TotalTime>
  <Words>2629</Words>
  <Application>Microsoft Macintosh PowerPoint</Application>
  <PresentationFormat>On-screen Show (4:3)</PresentationFormat>
  <Paragraphs>595</Paragraphs>
  <Slides>60</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60</vt:i4>
      </vt:variant>
    </vt:vector>
  </HeadingPairs>
  <TitlesOfParts>
    <vt:vector size="69" baseType="lpstr">
      <vt:lpstr>Andale Mono</vt:lpstr>
      <vt:lpstr>Arial Black</vt:lpstr>
      <vt:lpstr>Calibri</vt:lpstr>
      <vt:lpstr>Gill Sans</vt:lpstr>
      <vt:lpstr>ＭＳ Ｐゴシック</vt:lpstr>
      <vt:lpstr>Wingdings</vt:lpstr>
      <vt:lpstr>Zapf Dingbats</vt:lpstr>
      <vt:lpstr>Arial</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11605</cp:revision>
  <cp:lastPrinted>2017-01-16T03:17:58Z</cp:lastPrinted>
  <dcterms:created xsi:type="dcterms:W3CDTF">2012-08-31T06:36:49Z</dcterms:created>
  <dcterms:modified xsi:type="dcterms:W3CDTF">2017-01-16T03:18:02Z</dcterms:modified>
  <cp:category/>
</cp:coreProperties>
</file>